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0" r:id="rId2"/>
  </p:sldMasterIdLst>
  <p:sldIdLst>
    <p:sldId id="256" r:id="rId3"/>
    <p:sldId id="257" r:id="rId4"/>
    <p:sldId id="258" r:id="rId5"/>
    <p:sldId id="268" r:id="rId6"/>
    <p:sldId id="259" r:id="rId7"/>
    <p:sldId id="260" r:id="rId8"/>
    <p:sldId id="261" r:id="rId9"/>
    <p:sldId id="262" r:id="rId10"/>
    <p:sldId id="264" r:id="rId11"/>
    <p:sldId id="265" r:id="rId12"/>
    <p:sldId id="269" r:id="rId13"/>
    <p:sldId id="266" r:id="rId14"/>
  </p:sldIdLst>
  <p:sldSz cx="9144000" cy="5143500" type="screen16x9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56B4F8-98CE-8849-8B57-3A1998413020}" v="18" dt="2025-12-08T19:35:00.6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/>
    <p:restoredTop sz="94703"/>
  </p:normalViewPr>
  <p:slideViewPr>
    <p:cSldViewPr snapToGrid="0">
      <p:cViewPr varScale="1">
        <p:scale>
          <a:sx n="127" d="100"/>
          <a:sy n="127" d="100"/>
        </p:scale>
        <p:origin x="184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9;p2"/>
          <p:cNvPicPr/>
          <p:nvPr/>
        </p:nvPicPr>
        <p:blipFill>
          <a:blip r:embed="rId2"/>
          <a:srcRect t="7816" b="7816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897560" y="2496960"/>
            <a:ext cx="6648480" cy="2417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77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101;p19"/>
          <p:cNvPicPr/>
          <p:nvPr/>
        </p:nvPicPr>
        <p:blipFill>
          <a:blip r:embed="rId2"/>
          <a:srcRect t="7816" b="7816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3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104;p20"/>
          <p:cNvPicPr/>
          <p:nvPr/>
        </p:nvPicPr>
        <p:blipFill>
          <a:blip r:embed="rId2"/>
          <a:srcRect t="7816" b="7816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46120" y="382320"/>
            <a:ext cx="3543480" cy="2228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7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1" name="Google Shape;107;p20"/>
          <p:cNvSpPr/>
          <p:nvPr/>
        </p:nvSpPr>
        <p:spPr>
          <a:xfrm>
            <a:off x="3969720" y="4060800"/>
            <a:ext cx="4945320" cy="555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pos="0" algn="l"/>
              </a:tabLst>
            </a:pPr>
            <a:r>
              <a:rPr lang="en" sz="1000" b="1" u="none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CREDITS:</a:t>
            </a:r>
            <a:r>
              <a:rPr lang="en" sz="1000" b="0" u="none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This presentation template was created by </a:t>
            </a:r>
            <a:r>
              <a:rPr lang="en" sz="1000" b="1" u="sng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  <a:hlinkClick r:id="rId3"/>
              </a:rPr>
              <a:t>Slidesgo</a:t>
            </a:r>
            <a:r>
              <a:rPr lang="en" sz="1000" b="0" u="none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, and includes icons, infographics &amp; images by </a:t>
            </a:r>
            <a:r>
              <a:rPr lang="en" sz="1000" b="1" u="sng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  <a:hlinkClick r:id="rId4"/>
              </a:rPr>
              <a:t>Freepik</a:t>
            </a:r>
            <a:r>
              <a:rPr lang="en" sz="1000" b="0" u="sng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endParaRPr lang="en-US" sz="10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13;p3"/>
          <p:cNvPicPr/>
          <p:nvPr/>
        </p:nvPicPr>
        <p:blipFill>
          <a:blip r:embed="rId2"/>
          <a:srcRect t="7816" b="7816"/>
          <a:stretch/>
        </p:blipFill>
        <p:spPr>
          <a:xfrm rot="10800000" flipH="1"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3060720" y="3107520"/>
            <a:ext cx="5854320" cy="1807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5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4" name="PlaceHolder 2"/>
          <p:cNvSpPr>
            <a:spLocks noGrp="1"/>
          </p:cNvSpPr>
          <p:nvPr>
            <p:ph type="title"/>
          </p:nvPr>
        </p:nvSpPr>
        <p:spPr>
          <a:xfrm>
            <a:off x="228600" y="276120"/>
            <a:ext cx="1651680" cy="1370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8200" b="0" u="none" strike="noStrike">
                <a:solidFill>
                  <a:schemeClr val="dk1"/>
                </a:solidFill>
                <a:effectLst/>
                <a:uFillTx/>
                <a:latin typeface="Zalando Sans SemiExpanded Medium"/>
                <a:ea typeface="Zalando Sans SemiExpanded Medium"/>
              </a:rPr>
              <a:t>xx%</a:t>
            </a:r>
            <a:endParaRPr lang="fr-FR" sz="82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9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109;p21"/>
          <p:cNvPicPr/>
          <p:nvPr/>
        </p:nvPicPr>
        <p:blipFill>
          <a:blip r:embed="rId2"/>
          <a:srcRect t="7816" b="7816"/>
          <a:stretch/>
        </p:blipFill>
        <p:spPr>
          <a:xfrm rot="10800000" flipH="1"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9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111;p22"/>
          <p:cNvPicPr/>
          <p:nvPr/>
        </p:nvPicPr>
        <p:blipFill>
          <a:blip r:embed="rId2"/>
          <a:srcRect t="7816" b="7816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17;p4"/>
          <p:cNvPicPr/>
          <p:nvPr/>
        </p:nvPicPr>
        <p:blipFill>
          <a:blip r:embed="rId2"/>
          <a:srcRect t="7816" b="7816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228600" y="999360"/>
            <a:ext cx="7703640" cy="3416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21;p5"/>
          <p:cNvPicPr/>
          <p:nvPr/>
        </p:nvPicPr>
        <p:blipFill>
          <a:blip r:embed="rId2"/>
          <a:srcRect t="7816" b="7816"/>
          <a:stretch/>
        </p:blipFill>
        <p:spPr>
          <a:xfrm rot="10800000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28;p6"/>
          <p:cNvPicPr/>
          <p:nvPr/>
        </p:nvPicPr>
        <p:blipFill>
          <a:blip r:embed="rId2"/>
          <a:srcRect t="7816" b="7816"/>
          <a:stretch/>
        </p:blipFill>
        <p:spPr>
          <a:xfrm rot="10800000" flipH="1"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31;p7"/>
          <p:cNvPicPr/>
          <p:nvPr/>
        </p:nvPicPr>
        <p:blipFill>
          <a:blip r:embed="rId2"/>
          <a:srcRect t="7816" b="7816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476352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35;p8"/>
          <p:cNvPicPr/>
          <p:nvPr/>
        </p:nvPicPr>
        <p:blipFill>
          <a:blip r:embed="rId2"/>
          <a:srcRect t="7816" b="7816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768680" y="1307160"/>
            <a:ext cx="5606640" cy="252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45;p11"/>
          <p:cNvPicPr/>
          <p:nvPr/>
        </p:nvPicPr>
        <p:blipFill>
          <a:blip r:embed="rId2"/>
          <a:srcRect t="7816" b="7816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791000" y="1755360"/>
            <a:ext cx="5562000" cy="1044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6000" b="0" u="none" strike="noStrike">
                <a:solidFill>
                  <a:schemeClr val="lt1"/>
                </a:solidFill>
                <a:effectLst/>
                <a:uFillTx/>
                <a:latin typeface="Zalando Sans SemiExpanded Medium"/>
                <a:ea typeface="Zalando Sans SemiExpanded Medium"/>
              </a:rPr>
              <a:t>xx%</a:t>
            </a:r>
            <a:endParaRPr lang="fr-FR" sz="6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38;p9"/>
          <p:cNvPicPr/>
          <p:nvPr/>
        </p:nvPicPr>
        <p:blipFill>
          <a:blip r:embed="rId2"/>
          <a:srcRect t="7816" b="7816"/>
          <a:stretch/>
        </p:blipFill>
        <p:spPr>
          <a:xfrm rot="10800000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2135520" y="1441800"/>
            <a:ext cx="4872600" cy="1186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51" name="PlaceHolder 2"/>
          <p:cNvSpPr>
            <a:spLocks noGrp="1"/>
          </p:cNvSpPr>
          <p:nvPr>
            <p:ph type="title"/>
          </p:nvPr>
        </p:nvSpPr>
        <p:spPr>
          <a:xfrm>
            <a:off x="720000" y="4014360"/>
            <a:ext cx="7703640" cy="5724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117;p25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_1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120;p26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28640" y="539640"/>
            <a:ext cx="334728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56" name="PlaceHolder 2"/>
          <p:cNvSpPr>
            <a:spLocks noGrp="1"/>
          </p:cNvSpPr>
          <p:nvPr>
            <p:ph type="title"/>
          </p:nvPr>
        </p:nvSpPr>
        <p:spPr>
          <a:xfrm>
            <a:off x="4977720" y="539640"/>
            <a:ext cx="345816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50;p13"/>
          <p:cNvPicPr/>
          <p:nvPr/>
        </p:nvPicPr>
        <p:blipFill>
          <a:blip r:embed="rId2"/>
          <a:srcRect t="7816" b="7816"/>
          <a:stretch/>
        </p:blipFill>
        <p:spPr>
          <a:xfrm rot="10800000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606920" y="228600"/>
            <a:ext cx="4308480" cy="769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7" name="PlaceHolder 2"/>
          <p:cNvSpPr>
            <a:spLocks noGrp="1"/>
          </p:cNvSpPr>
          <p:nvPr>
            <p:ph type="title"/>
          </p:nvPr>
        </p:nvSpPr>
        <p:spPr>
          <a:xfrm>
            <a:off x="630720" y="496800"/>
            <a:ext cx="690480" cy="432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100" b="0" u="none" strike="noStrike">
                <a:solidFill>
                  <a:schemeClr val="lt1"/>
                </a:solidFill>
                <a:effectLst/>
                <a:uFillTx/>
                <a:latin typeface="Zalando Sans SemiExpanded Medium"/>
                <a:ea typeface="Zalando Sans SemiExpanded Medium"/>
              </a:rPr>
              <a:t>xx%</a:t>
            </a:r>
            <a:endParaRPr lang="fr-FR" sz="21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title"/>
          </p:nvPr>
        </p:nvSpPr>
        <p:spPr>
          <a:xfrm>
            <a:off x="630720" y="1027800"/>
            <a:ext cx="690480" cy="432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100" b="0" u="none" strike="noStrike">
                <a:solidFill>
                  <a:schemeClr val="lt1"/>
                </a:solidFill>
                <a:effectLst/>
                <a:uFillTx/>
                <a:latin typeface="Zalando Sans SemiExpanded Medium"/>
                <a:ea typeface="Zalando Sans SemiExpanded Medium"/>
              </a:rPr>
              <a:t>xx%</a:t>
            </a:r>
            <a:endParaRPr lang="fr-FR" sz="21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title"/>
          </p:nvPr>
        </p:nvSpPr>
        <p:spPr>
          <a:xfrm>
            <a:off x="630720" y="1558800"/>
            <a:ext cx="690480" cy="432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100" b="0" u="none" strike="noStrike">
                <a:solidFill>
                  <a:schemeClr val="lt1"/>
                </a:solidFill>
                <a:effectLst/>
                <a:uFillTx/>
                <a:latin typeface="Zalando Sans SemiExpanded Medium"/>
                <a:ea typeface="Zalando Sans SemiExpanded Medium"/>
              </a:rPr>
              <a:t>xx%</a:t>
            </a:r>
            <a:endParaRPr lang="fr-FR" sz="21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title"/>
          </p:nvPr>
        </p:nvSpPr>
        <p:spPr>
          <a:xfrm>
            <a:off x="630720" y="2089800"/>
            <a:ext cx="690480" cy="432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100" b="0" u="none" strike="noStrike">
                <a:solidFill>
                  <a:schemeClr val="lt1"/>
                </a:solidFill>
                <a:effectLst/>
                <a:uFillTx/>
                <a:latin typeface="Zalando Sans SemiExpanded Medium"/>
                <a:ea typeface="Zalando Sans SemiExpanded Medium"/>
              </a:rPr>
              <a:t>xx%</a:t>
            </a:r>
            <a:endParaRPr lang="fr-FR" sz="21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1" name="PlaceHolder 6"/>
          <p:cNvSpPr>
            <a:spLocks noGrp="1"/>
          </p:cNvSpPr>
          <p:nvPr>
            <p:ph type="title"/>
          </p:nvPr>
        </p:nvSpPr>
        <p:spPr>
          <a:xfrm>
            <a:off x="630720" y="2620800"/>
            <a:ext cx="690480" cy="432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100" b="0" u="none" strike="noStrike">
                <a:solidFill>
                  <a:schemeClr val="lt1"/>
                </a:solidFill>
                <a:effectLst/>
                <a:uFillTx/>
                <a:latin typeface="Zalando Sans SemiExpanded Medium"/>
                <a:ea typeface="Zalando Sans SemiExpanded Medium"/>
              </a:rPr>
              <a:t>xx%</a:t>
            </a:r>
            <a:endParaRPr lang="fr-FR" sz="21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7"/>
          <p:cNvSpPr>
            <a:spLocks noGrp="1"/>
          </p:cNvSpPr>
          <p:nvPr>
            <p:ph type="title"/>
          </p:nvPr>
        </p:nvSpPr>
        <p:spPr>
          <a:xfrm>
            <a:off x="630720" y="3152160"/>
            <a:ext cx="690480" cy="432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100" b="0" u="none" strike="noStrike">
                <a:solidFill>
                  <a:schemeClr val="lt1"/>
                </a:solidFill>
                <a:effectLst/>
                <a:uFillTx/>
                <a:latin typeface="Zalando Sans SemiExpanded Medium"/>
                <a:ea typeface="Zalando Sans SemiExpanded Medium"/>
              </a:rPr>
              <a:t>xx%</a:t>
            </a:r>
            <a:endParaRPr lang="fr-FR" sz="21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8"/>
          <p:cNvSpPr>
            <a:spLocks noGrp="1"/>
          </p:cNvSpPr>
          <p:nvPr>
            <p:ph type="title"/>
          </p:nvPr>
        </p:nvSpPr>
        <p:spPr>
          <a:xfrm>
            <a:off x="630720" y="3683160"/>
            <a:ext cx="690480" cy="432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100" b="0" u="none" strike="noStrike">
                <a:solidFill>
                  <a:schemeClr val="lt1"/>
                </a:solidFill>
                <a:effectLst/>
                <a:uFillTx/>
                <a:latin typeface="Zalando Sans SemiExpanded Medium"/>
                <a:ea typeface="Zalando Sans SemiExpanded Medium"/>
              </a:rPr>
              <a:t>xx%</a:t>
            </a:r>
            <a:endParaRPr lang="fr-FR" sz="21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4" name="PlaceHolder 9"/>
          <p:cNvSpPr>
            <a:spLocks noGrp="1"/>
          </p:cNvSpPr>
          <p:nvPr>
            <p:ph type="title"/>
          </p:nvPr>
        </p:nvSpPr>
        <p:spPr>
          <a:xfrm>
            <a:off x="630720" y="4214160"/>
            <a:ext cx="690480" cy="432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100" b="0" u="none" strike="noStrike">
                <a:solidFill>
                  <a:schemeClr val="lt1"/>
                </a:solidFill>
                <a:effectLst/>
                <a:uFillTx/>
                <a:latin typeface="Zalando Sans SemiExpanded Medium"/>
                <a:ea typeface="Zalando Sans SemiExpanded Medium"/>
              </a:rPr>
              <a:t>xx%</a:t>
            </a:r>
            <a:endParaRPr lang="fr-FR" sz="21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4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69;p14"/>
          <p:cNvPicPr/>
          <p:nvPr/>
        </p:nvPicPr>
        <p:blipFill>
          <a:blip r:embed="rId2"/>
          <a:srcRect t="7816" b="7816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228600" y="263880"/>
            <a:ext cx="7028280" cy="1645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73;p15"/>
          <p:cNvPicPr/>
          <p:nvPr/>
        </p:nvPicPr>
        <p:blipFill>
          <a:blip r:embed="rId2"/>
          <a:srcRect t="7816" b="7816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235440" y="228600"/>
            <a:ext cx="4539960" cy="1093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687280" y="0"/>
            <a:ext cx="345672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6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78;p16"/>
          <p:cNvPicPr/>
          <p:nvPr/>
        </p:nvPicPr>
        <p:blipFill>
          <a:blip r:embed="rId2"/>
          <a:srcRect t="7816" b="7816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5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87;p17"/>
          <p:cNvPicPr/>
          <p:nvPr/>
        </p:nvPicPr>
        <p:blipFill>
          <a:blip r:embed="rId2"/>
          <a:srcRect t="7816" b="7816"/>
          <a:stretch/>
        </p:blipFill>
        <p:spPr>
          <a:xfrm rot="10800000" flipH="1"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0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98;p18"/>
          <p:cNvPicPr/>
          <p:nvPr/>
        </p:nvPicPr>
        <p:blipFill>
          <a:blip r:embed="rId2"/>
          <a:srcRect t="7816" b="7816"/>
          <a:stretch/>
        </p:blipFill>
        <p:spPr>
          <a:xfrm rot="10800000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895400" y="2495520"/>
            <a:ext cx="6648120" cy="2418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7700" b="0" u="none" strike="noStrike" dirty="0" err="1">
                <a:effectLst/>
                <a:uFillTx/>
                <a:latin typeface="Zalando Sans SemiExpanded Medium"/>
                <a:ea typeface="Zalando Sans SemiExpanded Medium"/>
              </a:rPr>
              <a:t>Cheflink</a:t>
            </a:r>
            <a:endParaRPr lang="fr-FR" sz="7700" b="0" u="none" strike="noStrike" dirty="0">
              <a:effectLst/>
              <a:uFillTx/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228600" y="228600"/>
            <a:ext cx="6238440" cy="361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2500" lnSpcReduction="9999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Conexión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entre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clientes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y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restaurantes</a:t>
            </a:r>
            <a:endParaRPr lang="en-US" sz="1400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pic>
        <p:nvPicPr>
          <p:cNvPr id="3" name="Imagen 2" descr="Icono&#10;&#10;El contenido generado por IA puede ser incorrecto.">
            <a:extLst>
              <a:ext uri="{FF2B5EF4-FFF2-40B4-BE49-F238E27FC236}">
                <a16:creationId xmlns:a16="http://schemas.microsoft.com/office/drawing/2014/main" id="{2BD49561-B74D-52F3-0811-CFFE6DCD3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568" y="2977279"/>
            <a:ext cx="1799679" cy="1795279"/>
          </a:xfrm>
          <a:prstGeom prst="rect">
            <a:avLst/>
          </a:prstGeom>
        </p:spPr>
      </p:pic>
      <p:sp>
        <p:nvSpPr>
          <p:cNvPr id="4" name="PlaceHolder 2">
            <a:extLst>
              <a:ext uri="{FF2B5EF4-FFF2-40B4-BE49-F238E27FC236}">
                <a16:creationId xmlns:a16="http://schemas.microsoft.com/office/drawing/2014/main" id="{794E2372-9EC2-25F2-FA37-10327E58EA86}"/>
              </a:ext>
            </a:extLst>
          </p:cNvPr>
          <p:cNvSpPr txBox="1">
            <a:spLocks/>
          </p:cNvSpPr>
          <p:nvPr/>
        </p:nvSpPr>
        <p:spPr>
          <a:xfrm>
            <a:off x="228600" y="660377"/>
            <a:ext cx="6648120" cy="55322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dirty="0" err="1">
                <a:solidFill>
                  <a:schemeClr val="dk1"/>
                </a:solidFill>
                <a:latin typeface="Albert Sans"/>
              </a:rPr>
              <a:t>Realizado</a:t>
            </a:r>
            <a:r>
              <a:rPr lang="en-US" sz="1400" dirty="0">
                <a:solidFill>
                  <a:schemeClr val="dk1"/>
                </a:solidFill>
                <a:latin typeface="Albert Sans"/>
              </a:rPr>
              <a:t> por:  Jorge Ángel Vázquez, Sergio Díaz, Antonio Carrasco, Ángel Castillo y Gabriel Lazovsky</a:t>
            </a:r>
            <a:endParaRPr lang="en-US" sz="1400" dirty="0">
              <a:solidFill>
                <a:srgbClr val="FFFFFF"/>
              </a:solidFill>
              <a:latin typeface="OpenSymbo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237960" y="228600"/>
            <a:ext cx="4543200" cy="1095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600" b="0" u="none" strike="noStrike">
                <a:solidFill>
                  <a:schemeClr val="dk1"/>
                </a:solidFill>
                <a:effectLst/>
                <a:uFillTx/>
                <a:latin typeface="Zalando Sans SemiExpanded Medium"/>
                <a:ea typeface="Zalando Sans SemiExpanded Medium"/>
              </a:rPr>
              <a:t>Análisis y reportes de rendimiento</a:t>
            </a:r>
            <a:endParaRPr lang="fr-FR" sz="26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subTitle"/>
          </p:nvPr>
        </p:nvSpPr>
        <p:spPr>
          <a:xfrm>
            <a:off x="228600" y="3247920"/>
            <a:ext cx="4295520" cy="1666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1200" b="0" u="none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La plataforma ofrece análisis detallados y reportes personalizados que permiten evaluar el desempeño del negocio. Estos datos clave facilitan la toma de decisiones estratégicas para mejorar la calidad del servicio y maximizar la rentabilidad de los restaurantes.</a:t>
            </a:r>
            <a:endParaRPr lang="en-US" sz="12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pic>
        <p:nvPicPr>
          <p:cNvPr id="79" name="Google Shape;222;p32"/>
          <p:cNvPicPr/>
          <p:nvPr/>
        </p:nvPicPr>
        <p:blipFill>
          <a:blip r:embed="rId2"/>
          <a:srcRect l="16459" r="16459"/>
          <a:stretch/>
        </p:blipFill>
        <p:spPr>
          <a:xfrm flipH="1">
            <a:off x="5687280" y="0"/>
            <a:ext cx="3456720" cy="51433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042A5-7D6E-3C50-6A39-7F9862AA3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>
            <a:extLst>
              <a:ext uri="{FF2B5EF4-FFF2-40B4-BE49-F238E27FC236}">
                <a16:creationId xmlns:a16="http://schemas.microsoft.com/office/drawing/2014/main" id="{2D4199F2-1DE2-E4C4-CD71-6E1C546EE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3810" y="2242876"/>
            <a:ext cx="1416380" cy="657747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600" b="0" u="none" strike="noStrike" dirty="0">
                <a:solidFill>
                  <a:schemeClr val="dk1"/>
                </a:solidFill>
                <a:effectLst/>
                <a:uFillTx/>
                <a:latin typeface="Zalando Sans SemiExpanded Medium"/>
                <a:ea typeface="Zalando Sans SemiExpanded Medium"/>
              </a:rPr>
              <a:t>Demo</a:t>
            </a:r>
            <a:endParaRPr lang="fr-FR" sz="26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8726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228600" y="266760"/>
            <a:ext cx="7029000" cy="1647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600" b="0" u="none" strike="noStrike">
                <a:solidFill>
                  <a:schemeClr val="dk1"/>
                </a:solidFill>
                <a:effectLst/>
                <a:uFillTx/>
                <a:latin typeface="Zalando Sans SemiExpanded Medium"/>
                <a:ea typeface="Zalando Sans SemiExpanded Medium"/>
              </a:rPr>
              <a:t>Conclusiones</a:t>
            </a:r>
            <a:endParaRPr lang="fr-FR" sz="26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3638520" y="3581280"/>
            <a:ext cx="5276520" cy="1294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2500"/>
          </a:bodyPr>
          <a:lstStyle/>
          <a:p>
            <a:pPr indent="0"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1200" b="0" u="none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Cheflink representa una solución integral que transforma la relación entre clientes y restaurantes, potenciando la eficiencia mediante herramientas avanzadas de administración y comunicación. Su enfoque en la optimización operativa y la experiencia del usuario impulsa el crecimiento sostenible en el sector gastronómico.</a:t>
            </a:r>
            <a:endParaRPr lang="en-US" sz="12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228600" y="266760"/>
            <a:ext cx="7029000" cy="1647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600" b="0" u="none" strike="noStrike">
                <a:solidFill>
                  <a:schemeClr val="dk1"/>
                </a:solidFill>
                <a:effectLst/>
                <a:uFillTx/>
                <a:latin typeface="Zalando Sans SemiExpanded Medium"/>
                <a:ea typeface="Zalando Sans SemiExpanded Medium"/>
              </a:rPr>
              <a:t>Introducción</a:t>
            </a:r>
            <a:endParaRPr lang="fr-FR" sz="26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subTitle"/>
          </p:nvPr>
        </p:nvSpPr>
        <p:spPr>
          <a:xfrm>
            <a:off x="3638520" y="3581280"/>
            <a:ext cx="5276520" cy="1294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1200" b="0" u="none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Cheflink es una plataforma innovadora diseñada para conectar clientes, restaurantes y la administración de manera eficiente. Su propósito es optimizar la experiencia gastronómica facilitando la gestión y mejorando la comunicación entre todas las partes involucradas.</a:t>
            </a:r>
            <a:endParaRPr lang="en-US" sz="12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3155620" y="2047668"/>
            <a:ext cx="3033583" cy="104816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600" b="0" u="none" strike="noStrike" dirty="0">
                <a:solidFill>
                  <a:schemeClr val="dk1"/>
                </a:solidFill>
                <a:effectLst/>
                <a:uFillTx/>
                <a:latin typeface="Zalando Sans SemiExpanded Medium"/>
                <a:ea typeface="Zalando Sans SemiExpanded Medium"/>
              </a:rPr>
              <a:t>Plataforma </a:t>
            </a:r>
            <a:r>
              <a:rPr lang="en-US" sz="2600" b="0" u="none" strike="noStrike" dirty="0" err="1">
                <a:solidFill>
                  <a:schemeClr val="dk1"/>
                </a:solidFill>
                <a:effectLst/>
                <a:uFillTx/>
                <a:latin typeface="Zalando Sans SemiExpanded Medium"/>
                <a:ea typeface="Zalando Sans SemiExpanded Medium"/>
              </a:rPr>
              <a:t>Cheflink</a:t>
            </a:r>
            <a:endParaRPr lang="fr-FR" sz="26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ED2EB-3BB3-7C59-28DA-0C345D88A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BCCB2F-751B-E181-22EA-C828134BBF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80709" y="1833086"/>
            <a:ext cx="7582582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Abadi" panose="020B0604020104020204" pitchFamily="34" charset="77"/>
                <a:cs typeface="Al Bayan Plain" pitchFamily="2" charset="-78"/>
              </a:rPr>
              <a:t>Dificultad 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Abadi" panose="020B0604020104020204" pitchFamily="34" charset="77"/>
                <a:cs typeface="Al Bayan Plain" pitchFamily="2" charset="-78"/>
              </a:rPr>
              <a:t>de comer sano siendo estudiante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Abadi" panose="020B0604020104020204" pitchFamily="34" charset="77"/>
                <a:cs typeface="Al Bayan Plain" pitchFamily="2" charset="-78"/>
              </a:rPr>
              <a:t>Falta de tiempo para 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Abadi" panose="020B0604020104020204" pitchFamily="34" charset="77"/>
                <a:cs typeface="Al Bayan Plain" pitchFamily="2" charset="-78"/>
              </a:rPr>
              <a:t>la gestión de la cocina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effectLst/>
              <a:latin typeface="Abadi" panose="020B0604020104020204" pitchFamily="34" charset="77"/>
              <a:cs typeface="Al Bayan Plain" pitchFamily="2" charset="-7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Abadi" panose="020B0604020104020204" pitchFamily="34" charset="77"/>
                <a:cs typeface="Al Bayan Plain" pitchFamily="2" charset="-78"/>
              </a:rPr>
              <a:t>Recetas guiadas paso a paso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Abadi" panose="020B0604020104020204" pitchFamily="34" charset="77"/>
                <a:cs typeface="Al Bayan Plain" pitchFamily="2" charset="-78"/>
              </a:rPr>
              <a:t>Alternativa saludable al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Abadi" panose="020B0604020104020204" pitchFamily="34" charset="77"/>
                <a:cs typeface="Al Bayan Plain" pitchFamily="2" charset="-78"/>
              </a:rPr>
              <a:t>fast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Abadi" panose="020B0604020104020204" pitchFamily="34" charset="77"/>
                <a:cs typeface="Al Bayan Plain" pitchFamily="2" charset="-78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Abadi" panose="020B0604020104020204" pitchFamily="34" charset="77"/>
                <a:cs typeface="Al Bayan Plain" pitchFamily="2" charset="-78"/>
              </a:rPr>
              <a:t>food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effectLst/>
              <a:latin typeface="Abadi" panose="020B0604020104020204" pitchFamily="34" charset="77"/>
              <a:cs typeface="Al Bayan Plain" pitchFamily="2" charset="-7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5" name="PlaceHolder 1">
            <a:extLst>
              <a:ext uri="{FF2B5EF4-FFF2-40B4-BE49-F238E27FC236}">
                <a16:creationId xmlns:a16="http://schemas.microsoft.com/office/drawing/2014/main" id="{E82BEEFE-E0FD-380E-1F5B-82A923AECD2E}"/>
              </a:ext>
            </a:extLst>
          </p:cNvPr>
          <p:cNvSpPr txBox="1">
            <a:spLocks/>
          </p:cNvSpPr>
          <p:nvPr/>
        </p:nvSpPr>
        <p:spPr>
          <a:xfrm>
            <a:off x="251271" y="304545"/>
            <a:ext cx="7029000" cy="1647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600" dirty="0">
                <a:solidFill>
                  <a:schemeClr val="dk1"/>
                </a:solidFill>
                <a:latin typeface="Zalando Sans SemiExpanded Medium"/>
                <a:ea typeface="Zalando Sans SemiExpanded Medium"/>
              </a:rPr>
              <a:t>El </a:t>
            </a:r>
            <a:r>
              <a:rPr lang="en-US" sz="2600" dirty="0" err="1">
                <a:solidFill>
                  <a:schemeClr val="dk1"/>
                </a:solidFill>
                <a:latin typeface="Zalando Sans SemiExpanded Medium"/>
                <a:ea typeface="Zalando Sans SemiExpanded Medium"/>
              </a:rPr>
              <a:t>Problema</a:t>
            </a:r>
            <a:r>
              <a:rPr lang="en-US" sz="2600" dirty="0">
                <a:solidFill>
                  <a:schemeClr val="dk1"/>
                </a:solidFill>
                <a:latin typeface="Zalando Sans SemiExpanded Medium"/>
                <a:ea typeface="Zalando Sans SemiExpanded Medium"/>
              </a:rPr>
              <a:t> – </a:t>
            </a:r>
            <a:r>
              <a:rPr lang="en-US" sz="2600" dirty="0" err="1">
                <a:solidFill>
                  <a:schemeClr val="dk1"/>
                </a:solidFill>
                <a:latin typeface="Zalando Sans SemiExpanded Medium"/>
                <a:ea typeface="Zalando Sans SemiExpanded Medium"/>
              </a:rPr>
              <a:t>Motivación</a:t>
            </a:r>
            <a:r>
              <a:rPr lang="en-US" sz="2600" dirty="0">
                <a:solidFill>
                  <a:schemeClr val="dk1"/>
                </a:solidFill>
                <a:latin typeface="Zalando Sans SemiExpanded Medium"/>
                <a:ea typeface="Zalando Sans SemiExpanded Medium"/>
              </a:rPr>
              <a:t> y </a:t>
            </a:r>
            <a:r>
              <a:rPr lang="en-US" sz="2600" dirty="0" err="1">
                <a:solidFill>
                  <a:schemeClr val="dk1"/>
                </a:solidFill>
                <a:latin typeface="Zalando Sans SemiExpanded Medium"/>
                <a:ea typeface="Zalando Sans SemiExpanded Medium"/>
              </a:rPr>
              <a:t>problemática</a:t>
            </a:r>
            <a:r>
              <a:rPr lang="en-US" sz="2600" dirty="0">
                <a:solidFill>
                  <a:schemeClr val="dk1"/>
                </a:solidFill>
                <a:latin typeface="Zalando Sans SemiExpanded Medium"/>
                <a:ea typeface="Zalando Sans SemiExpanded Medium"/>
              </a:rPr>
              <a:t> </a:t>
            </a:r>
            <a:endParaRPr lang="fr-FR" sz="2600" dirty="0">
              <a:solidFill>
                <a:schemeClr val="dk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9550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228600" y="266760"/>
            <a:ext cx="7029000" cy="1647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600" b="0" u="none" strike="noStrike" dirty="0" err="1">
                <a:solidFill>
                  <a:schemeClr val="dk1"/>
                </a:solidFill>
                <a:effectLst/>
                <a:uFillTx/>
                <a:latin typeface="Zalando Sans SemiExpanded Medium"/>
                <a:ea typeface="Zalando Sans SemiExpanded Medium"/>
              </a:rPr>
              <a:t>Concepto</a:t>
            </a:r>
            <a:r>
              <a:rPr lang="en-US" sz="2600" b="0" u="none" strike="noStrike" dirty="0">
                <a:solidFill>
                  <a:schemeClr val="dk1"/>
                </a:solidFill>
                <a:effectLst/>
                <a:uFillTx/>
                <a:latin typeface="Zalando Sans SemiExpanded Medium"/>
                <a:ea typeface="Zalando Sans SemiExpanded Medium"/>
              </a:rPr>
              <a:t> y </a:t>
            </a:r>
            <a:r>
              <a:rPr lang="en-US" sz="2600" b="0" u="none" strike="noStrike" dirty="0" err="1">
                <a:solidFill>
                  <a:schemeClr val="dk1"/>
                </a:solidFill>
                <a:effectLst/>
                <a:uFillTx/>
                <a:latin typeface="Zalando Sans SemiExpanded Medium"/>
                <a:ea typeface="Zalando Sans SemiExpanded Medium"/>
              </a:rPr>
              <a:t>propósito</a:t>
            </a:r>
            <a:endParaRPr lang="fr-FR" sz="26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subTitle"/>
          </p:nvPr>
        </p:nvSpPr>
        <p:spPr>
          <a:xfrm>
            <a:off x="3638520" y="3581280"/>
            <a:ext cx="5276520" cy="1294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Cheflink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actúa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como un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puente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digital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que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integra a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clientes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y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restaurantes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con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herramientas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administrativas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robustas. Su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función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principal es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simplificar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la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interacción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,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agilizar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pedidos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y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reservas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, y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ofrecer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un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entorno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de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gestión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centralizado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y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eficiente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para los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negocios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gastronómicos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.</a:t>
            </a:r>
            <a:endParaRPr lang="en-US" sz="1200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237960" y="228600"/>
            <a:ext cx="4543200" cy="1095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600" b="0" u="none" strike="noStrike">
                <a:solidFill>
                  <a:schemeClr val="dk1"/>
                </a:solidFill>
                <a:effectLst/>
                <a:uFillTx/>
                <a:latin typeface="Zalando Sans SemiExpanded Medium"/>
                <a:ea typeface="Zalando Sans SemiExpanded Medium"/>
              </a:rPr>
              <a:t>Beneficios para restaurantes</a:t>
            </a:r>
            <a:endParaRPr lang="fr-FR" sz="26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subTitle"/>
          </p:nvPr>
        </p:nvSpPr>
        <p:spPr>
          <a:xfrm>
            <a:off x="228600" y="3247920"/>
            <a:ext cx="4295520" cy="1666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1200" b="0" u="none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Los restaurantes se benefician de una mejor organización de pedidos, control de reservas y análisis detallados del rendimiento. La plataforma reduce errores operativos y mejora la relación con los clientes mediante la digitalización y automatización de procesos clave, impulsando así la eficiencia y rentabilidad.</a:t>
            </a:r>
            <a:endParaRPr lang="en-US" sz="12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pic>
        <p:nvPicPr>
          <p:cNvPr id="68" name="Google Shape;222;p32"/>
          <p:cNvPicPr/>
          <p:nvPr/>
        </p:nvPicPr>
        <p:blipFill>
          <a:blip r:embed="rId2"/>
          <a:srcRect l="16459" r="16459"/>
          <a:stretch/>
        </p:blipFill>
        <p:spPr>
          <a:xfrm flipH="1">
            <a:off x="5687280" y="0"/>
            <a:ext cx="3456720" cy="51433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228600" y="266760"/>
            <a:ext cx="7029000" cy="1647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600" b="0" u="none" strike="noStrike">
                <a:solidFill>
                  <a:schemeClr val="dk1"/>
                </a:solidFill>
                <a:effectLst/>
                <a:uFillTx/>
                <a:latin typeface="Zalando Sans SemiExpanded Medium"/>
                <a:ea typeface="Zalando Sans SemiExpanded Medium"/>
              </a:rPr>
              <a:t>Beneficios para clientes</a:t>
            </a:r>
            <a:endParaRPr lang="fr-FR" sz="26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subTitle"/>
          </p:nvPr>
        </p:nvSpPr>
        <p:spPr>
          <a:xfrm>
            <a:off x="472273" y="3581280"/>
            <a:ext cx="8442767" cy="1294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Cheflink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ofrece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a los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clientes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una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experiencia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más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fluida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al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facilitar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la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búsqueda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y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reserva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en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restaurantes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de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manera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rápida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y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segura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.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Además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,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permite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gestionar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pedidos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con mayor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comodidad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y acceder a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ofertas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exclusivas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,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incrementando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la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satisfacción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y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fidelidad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mediante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una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plataforma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intuitiva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y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confiable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.</a:t>
            </a:r>
            <a:endParaRPr lang="en-US" sz="1200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ECFC52E-BA88-70D4-08A9-B903035EAD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631"/>
          <a:stretch>
            <a:fillRect/>
          </a:stretch>
        </p:blipFill>
        <p:spPr>
          <a:xfrm>
            <a:off x="2218174" y="1090440"/>
            <a:ext cx="4374850" cy="234126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228600" y="266760"/>
            <a:ext cx="7029000" cy="1647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600" b="0" u="none" strike="noStrike">
                <a:solidFill>
                  <a:schemeClr val="dk1"/>
                </a:solidFill>
                <a:effectLst/>
                <a:uFillTx/>
                <a:latin typeface="Zalando Sans SemiExpanded Medium"/>
                <a:ea typeface="Zalando Sans SemiExpanded Medium"/>
              </a:rPr>
              <a:t>Gestión y administración</a:t>
            </a:r>
            <a:endParaRPr lang="fr-FR" sz="26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subTitle"/>
          </p:nvPr>
        </p:nvSpPr>
        <p:spPr>
          <a:xfrm>
            <a:off x="3638520" y="3581280"/>
            <a:ext cx="5276520" cy="683264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spAutoFit/>
          </a:bodyPr>
          <a:lstStyle/>
          <a:p>
            <a:pPr indent="0" algn="ctr">
              <a:buNone/>
            </a:pP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Todo se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hace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bajo la supervision de los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moderador</a:t>
            </a:r>
            <a:r>
              <a:rPr lang="en-US" sz="1200" dirty="0" err="1">
                <a:solidFill>
                  <a:schemeClr val="dk1"/>
                </a:solidFill>
                <a:latin typeface="Albert Sans"/>
                <a:ea typeface="Albert Sans"/>
              </a:rPr>
              <a:t>es</a:t>
            </a:r>
            <a:r>
              <a:rPr lang="en-US" sz="1200" dirty="0">
                <a:solidFill>
                  <a:schemeClr val="dk1"/>
                </a:solidFill>
                <a:latin typeface="Albert Sans"/>
                <a:ea typeface="Albert San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Albert Sans"/>
                <a:ea typeface="Albert Sans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Albert Sans"/>
                <a:ea typeface="Albert San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Albert Sans"/>
                <a:ea typeface="Albert Sans"/>
              </a:rPr>
              <a:t>revisan</a:t>
            </a:r>
            <a:r>
              <a:rPr lang="en-US" sz="1200" dirty="0">
                <a:solidFill>
                  <a:schemeClr val="dk1"/>
                </a:solidFill>
                <a:latin typeface="Albert Sans"/>
                <a:ea typeface="Albert Sans"/>
              </a:rPr>
              <a:t> antes de </a:t>
            </a:r>
            <a:r>
              <a:rPr lang="en-US" sz="1200" dirty="0" err="1">
                <a:solidFill>
                  <a:schemeClr val="dk1"/>
                </a:solidFill>
                <a:latin typeface="Albert Sans"/>
                <a:ea typeface="Albert Sans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Albert Sans"/>
                <a:ea typeface="Albert San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Albert Sans"/>
                <a:ea typeface="Albert Sans"/>
              </a:rPr>
              <a:t>cuelguen</a:t>
            </a:r>
            <a:r>
              <a:rPr lang="en-US" sz="1200" dirty="0">
                <a:solidFill>
                  <a:schemeClr val="dk1"/>
                </a:solidFill>
                <a:latin typeface="Albert Sans"/>
                <a:ea typeface="Albert San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Albert Sans"/>
                <a:ea typeface="Albert Sans"/>
              </a:rPr>
              <a:t>todo</a:t>
            </a:r>
            <a:r>
              <a:rPr lang="en-US" sz="1200" dirty="0">
                <a:solidFill>
                  <a:schemeClr val="dk1"/>
                </a:solidFill>
                <a:latin typeface="Albert Sans"/>
                <a:ea typeface="Albert San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Albert Sans"/>
                <a:ea typeface="Albert Sans"/>
              </a:rPr>
              <a:t>tipo</a:t>
            </a:r>
            <a:r>
              <a:rPr lang="en-US" sz="1200" dirty="0">
                <a:solidFill>
                  <a:schemeClr val="dk1"/>
                </a:solidFill>
                <a:latin typeface="Albert Sans"/>
                <a:ea typeface="Albert Sans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Albert Sans"/>
                <a:ea typeface="Albert Sans"/>
              </a:rPr>
              <a:t>contenidos</a:t>
            </a:r>
            <a:r>
              <a:rPr lang="en-US" sz="1200" dirty="0">
                <a:solidFill>
                  <a:schemeClr val="dk1"/>
                </a:solidFill>
                <a:latin typeface="Albert Sans"/>
                <a:ea typeface="Albert Sans"/>
              </a:rPr>
              <a:t> y se </a:t>
            </a:r>
            <a:r>
              <a:rPr lang="en-US" sz="1200" dirty="0" err="1">
                <a:solidFill>
                  <a:schemeClr val="dk1"/>
                </a:solidFill>
                <a:latin typeface="Albert Sans"/>
                <a:ea typeface="Albert Sans"/>
              </a:rPr>
              <a:t>mantiene</a:t>
            </a:r>
            <a:r>
              <a:rPr lang="en-US" sz="1200" dirty="0">
                <a:solidFill>
                  <a:schemeClr val="dk1"/>
                </a:solidFill>
                <a:latin typeface="Albert Sans"/>
                <a:ea typeface="Albert Sans"/>
              </a:rPr>
              <a:t> al </a:t>
            </a:r>
            <a:r>
              <a:rPr lang="en-US" sz="1200" dirty="0" err="1">
                <a:solidFill>
                  <a:schemeClr val="dk1"/>
                </a:solidFill>
                <a:latin typeface="Albert Sans"/>
                <a:ea typeface="Albert Sans"/>
              </a:rPr>
              <a:t>dia</a:t>
            </a:r>
            <a:r>
              <a:rPr lang="en-US" sz="1200" dirty="0">
                <a:solidFill>
                  <a:schemeClr val="dk1"/>
                </a:solidFill>
                <a:latin typeface="Albert Sans"/>
                <a:ea typeface="Albert San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Albert Sans"/>
                <a:ea typeface="Albert Sans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Albert Sans"/>
                <a:ea typeface="Albert Sans"/>
              </a:rPr>
              <a:t> base a </a:t>
            </a:r>
            <a:r>
              <a:rPr lang="en-US" sz="1200" dirty="0" err="1">
                <a:solidFill>
                  <a:schemeClr val="dk1"/>
                </a:solidFill>
                <a:latin typeface="Albert Sans"/>
                <a:ea typeface="Albert Sans"/>
              </a:rPr>
              <a:t>su</a:t>
            </a:r>
            <a:r>
              <a:rPr lang="en-US" sz="1200" dirty="0">
                <a:solidFill>
                  <a:schemeClr val="dk1"/>
                </a:solidFill>
                <a:latin typeface="Albert Sans"/>
                <a:ea typeface="Albert Sans"/>
              </a:rPr>
              <a:t> dashboard o la </a:t>
            </a:r>
            <a:r>
              <a:rPr lang="en-US" sz="1200" dirty="0" err="1">
                <a:solidFill>
                  <a:schemeClr val="dk1"/>
                </a:solidFill>
                <a:latin typeface="Albert Sans"/>
                <a:ea typeface="Albert Sans"/>
              </a:rPr>
              <a:t>pestaña</a:t>
            </a:r>
            <a:r>
              <a:rPr lang="en-US" sz="1200" dirty="0">
                <a:solidFill>
                  <a:schemeClr val="dk1"/>
                </a:solidFill>
                <a:latin typeface="Albert Sans"/>
                <a:ea typeface="Albert Sans"/>
              </a:rPr>
              <a:t> de registros</a:t>
            </a:r>
            <a:endParaRPr lang="en-US" sz="1200" b="0" u="none" strike="noStrike" dirty="0">
              <a:solidFill>
                <a:schemeClr val="dk1"/>
              </a:solidFill>
              <a:effectLst/>
              <a:uFillTx/>
              <a:latin typeface="Albert Sans"/>
              <a:ea typeface="Albert San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84261A9-4D9E-3B44-8982-52E794F28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76" y="1283489"/>
            <a:ext cx="2793370" cy="314745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228600" y="266760"/>
            <a:ext cx="7029000" cy="1647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600" b="0" u="none" strike="noStrike">
                <a:solidFill>
                  <a:schemeClr val="dk1"/>
                </a:solidFill>
                <a:effectLst/>
                <a:uFillTx/>
                <a:latin typeface="Zalando Sans SemiExpanded Medium"/>
                <a:ea typeface="Zalando Sans SemiExpanded Medium"/>
              </a:rPr>
              <a:t>Optimización de pedidos y reservas</a:t>
            </a:r>
            <a:endParaRPr lang="fr-FR" sz="26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subTitle"/>
          </p:nvPr>
        </p:nvSpPr>
        <p:spPr>
          <a:xfrm>
            <a:off x="472273" y="3581280"/>
            <a:ext cx="8442767" cy="1294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Cheflink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optimiza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los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procesos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de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pedidos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y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reservas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,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reduciendo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tiempos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de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espera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y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minimizando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errores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. La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plataforma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sincroniza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automáticamente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la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disponibilidad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en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tiempo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real,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garantizando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un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flujo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ordenado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y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eficiente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que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beneficia tanto a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clientes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 como a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restaurantes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.</a:t>
            </a:r>
            <a:endParaRPr lang="en-US" sz="1200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BF28A44-ECD0-26F4-5900-B973E4EE4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178" y="1177888"/>
            <a:ext cx="2864040" cy="21480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roject Roadmaps by Slidesgo">
  <a:themeElements>
    <a:clrScheme name="Simple Light">
      <a:dk1>
        <a:srgbClr val="FFFFFF"/>
      </a:dk1>
      <a:lt1>
        <a:srgbClr val="132763"/>
      </a:lt1>
      <a:dk2>
        <a:srgbClr val="FFFFFF"/>
      </a:dk2>
      <a:lt2>
        <a:srgbClr val="FFFFFF"/>
      </a:lt2>
      <a:accent1>
        <a:srgbClr val="F8C27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Words>421</Words>
  <Application>Microsoft Macintosh PowerPoint</Application>
  <PresentationFormat>Presentación en pantalla (16:9)</PresentationFormat>
  <Paragraphs>26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12</vt:i4>
      </vt:variant>
    </vt:vector>
  </HeadingPairs>
  <TitlesOfParts>
    <vt:vector size="21" baseType="lpstr">
      <vt:lpstr>Abadi</vt:lpstr>
      <vt:lpstr>Albert Sans</vt:lpstr>
      <vt:lpstr>Arial</vt:lpstr>
      <vt:lpstr>OpenSymbol</vt:lpstr>
      <vt:lpstr>Symbol</vt:lpstr>
      <vt:lpstr>Wingdings</vt:lpstr>
      <vt:lpstr>Zalando Sans SemiExpanded Medium</vt:lpstr>
      <vt:lpstr>Project Roadmaps by Slidesgo</vt:lpstr>
      <vt:lpstr>Slidesgo Final Pages</vt:lpstr>
      <vt:lpstr>Cheflink</vt:lpstr>
      <vt:lpstr>Introducción</vt:lpstr>
      <vt:lpstr>Plataforma Cheflink</vt:lpstr>
      <vt:lpstr>Dificultad de comer sano siendo estudiante Falta de tiempo para la gestión de la cocina Recetas guiadas paso a paso Alternativa saludable al fast food </vt:lpstr>
      <vt:lpstr>Concepto y propósito</vt:lpstr>
      <vt:lpstr>Beneficios para restaurantes</vt:lpstr>
      <vt:lpstr>Beneficios para clientes</vt:lpstr>
      <vt:lpstr>Gestión y administración</vt:lpstr>
      <vt:lpstr>Optimización de pedidos y reservas</vt:lpstr>
      <vt:lpstr>Análisis y reportes de rendimiento</vt:lpstr>
      <vt:lpstr>Demo</vt:lpstr>
      <vt:lpstr>Conclusiones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Gabriel Lazovsky Igual</cp:lastModifiedBy>
  <cp:revision>2</cp:revision>
  <dcterms:modified xsi:type="dcterms:W3CDTF">2025-12-08T19:36:21Z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2025-12-08T19:22:27Z</dcterms:created>
  <dc:creator>Unknown Creator</dc:creator>
  <dc:description/>
  <dc:language>en-US</dc:language>
  <cp:lastModifiedBy>Unknown Creator</cp:lastModifiedBy>
  <dcterms:modified xsi:type="dcterms:W3CDTF">2025-12-08T19:22:27Z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